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5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FF00"/>
    <a:srgbClr val="FFFFFF"/>
    <a:srgbClr val="66FFFF"/>
    <a:srgbClr val="BBE0E3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theme" Target="theme/theme1.xml"/><Relationship Id="rId8" Type="http://schemas.openxmlformats.org/officeDocument/2006/relationships/slide" Target="slides/slide6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dirty="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dirty="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6579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1C88CE-1AF0-9B4D-A1F9-5FD7902F1291}" type="datetime1">
              <a:rPr lang="ja-JP" altLang="en-US"/>
              <a:pPr/>
              <a:t>12.4.23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FA88A-0FA1-C145-8450-2F24BE3C12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102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438400"/>
            <a:ext cx="6400800" cy="1752600"/>
          </a:xfrm>
        </p:spPr>
        <p:txBody>
          <a:bodyPr/>
          <a:lstStyle>
            <a:lvl1pPr marL="0" indent="0" algn="r">
              <a:buFont typeface="ヒラギノ角ゴ Pro W3" pitchFamily="-111" charset="-128"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6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9D4FF1-F399-AE42-BB7E-61BB8E1AAA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8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F1C98-9C3C-744E-BAB0-7CC50FF7C7E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3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6ADAE-BBF6-BC4F-8058-A2D74D3416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61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3D72C-52E7-D84B-B4C8-A5D3E44956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380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0DC85-2313-F044-972D-6FCF3BFCA3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95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21E72-FFA2-7A40-BFF5-DE4A152CDA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5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8A154-B1A7-4041-9653-B003DD6A26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331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32DAB-E296-E24B-A577-C9D4CD568A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3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166DE-4AD1-F046-825F-3996F7C95F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41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FA8D0-B01F-F94C-8674-35E97690BA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43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880D1-2666-DB47-B904-5AB3C708CF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3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95A64-C8E2-2042-9D81-3350F37DDF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90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91CC8-B1C6-AA40-ACC0-67D5C8788F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647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9F2F8-DB8F-7847-93AB-39BFFFE061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35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0320D-7220-3749-9A68-40ACF02B66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47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7D2C4-E039-524A-94BB-03D24E9867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42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21864-4BEB-DC4C-9057-DDBAA161F4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0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28688-D617-7540-A89E-9F4C88BFAA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17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44605-3813-294B-84BB-967EAF83A9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85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24321-74E3-C841-851A-E7AA1BDC78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002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2A83D-3A07-5E45-B058-F9C1AEE507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15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D99BE-ACC6-BC4D-B5D3-601AF39186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72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ＭＳ Ｐゴシック" charset="0"/>
                <a:cs typeface="Wingdings" charset="0"/>
              </a:defRPr>
            </a:lvl1pPr>
          </a:lstStyle>
          <a:p>
            <a:endParaRPr lang="en-US" altLang="ja-JP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ＭＳ Ｐゴシック" charset="0"/>
                <a:cs typeface="Wingdings" charset="0"/>
              </a:defRPr>
            </a:lvl1pPr>
          </a:lstStyle>
          <a:p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ＭＳ Ｐゴシック" charset="0"/>
                <a:cs typeface="Wingdings" charset="0"/>
              </a:defRPr>
            </a:lvl1pPr>
          </a:lstStyle>
          <a:p>
            <a:fld id="{4745D01F-6181-5649-ADB2-9C0F8B9DCD2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ＭＳ Ｐゴシック" charset="0"/>
          <a:cs typeface="Wingdings" pitchFamily="-111" charset="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ＭＳ Ｐゴシック" charset="0"/>
          <a:cs typeface="Wingdings" pitchFamily="-111" charset="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ＭＳ Ｐゴシック" charset="0"/>
          <a:cs typeface="Wingdings" pitchFamily="-111" charset="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ＭＳ Ｐゴシック" charset="0"/>
          <a:cs typeface="Wingdings" pitchFamily="-111" charset="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Wingdings" pitchFamily="-111" charset="2"/>
          <a:cs typeface="Wingdings" pitchFamily="-111" charset="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Wingdings" pitchFamily="-111" charset="2"/>
          <a:cs typeface="Wingdings" pitchFamily="-111" charset="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Wingdings" pitchFamily="-111" charset="2"/>
          <a:cs typeface="Wingdings" pitchFamily="-111" charset="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-111" charset="-128"/>
          <a:ea typeface="Wingdings" pitchFamily="-111" charset="2"/>
          <a:cs typeface="Wingdings" pitchFamily="-111" charset="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26CBB"/>
        </a:buClr>
        <a:buFont typeface="ヒラギノ角ゴ Pro W3" charset="0"/>
        <a:buBlip>
          <a:blip r:embed="rId14"/>
        </a:buBlip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687"/>
        </a:buClr>
        <a:buSzPct val="95000"/>
        <a:buFont typeface="ヒラギノ角ゴ Pro W3" charset="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n-lt"/>
                <a:ea typeface="Osaka" pitchFamily="-111" charset="-128"/>
                <a:cs typeface="Osaka" pitchFamily="-11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n-lt"/>
                <a:ea typeface="Osaka" pitchFamily="-111" charset="-128"/>
                <a:cs typeface="Osaka" pitchFamily="-11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Helvetica" charset="0"/>
              </a:defRPr>
            </a:lvl1pPr>
          </a:lstStyle>
          <a:p>
            <a:fld id="{A9B5911E-0CE4-3E4A-A6CC-268C2B41E5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is.u-tokyo.ac.jp/~hamba" TargetMode="External"/><Relationship Id="rId3" Type="http://schemas.openxmlformats.org/officeDocument/2006/relationships/hyperlink" Target="http://hatano-lab.iis.u-tokyo.ac.jp/index-j.html" TargetMode="External"/><Relationship Id="rId5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s.u-tokyo.ac.jp/education/public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00FFFF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051720" y="4437112"/>
            <a:ext cx="51547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3600" dirty="0" smtClean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２０１２年４月２３日</a:t>
            </a:r>
            <a:r>
              <a:rPr lang="ja-JP" altLang="en-US" sz="3600" dirty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（月）</a:t>
            </a:r>
            <a:endParaRPr lang="en-US" altLang="ja-JP" sz="3600" dirty="0">
              <a:solidFill>
                <a:srgbClr val="00FF00"/>
              </a:solidFill>
              <a:ea typeface="ＭＳ Ｐゴシック" charset="0"/>
              <a:cs typeface="ＭＳ Ｐゴシック" charset="0"/>
            </a:endParaRPr>
          </a:p>
          <a:p>
            <a:pPr algn="ctr"/>
            <a:r>
              <a:rPr lang="ja-JP" altLang="en-US" sz="3600" dirty="0" smtClean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午後４：４０</a:t>
            </a:r>
            <a:r>
              <a:rPr lang="en-US" altLang="ja-JP" sz="3600" dirty="0" smtClean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〜</a:t>
            </a:r>
            <a:endParaRPr lang="en-US" altLang="ja-JP" sz="3600" dirty="0">
              <a:solidFill>
                <a:srgbClr val="00FF00"/>
              </a:solidFill>
              <a:ea typeface="ＭＳ Ｐゴシック" charset="0"/>
              <a:cs typeface="ＭＳ Ｐゴシック" charset="0"/>
            </a:endParaRPr>
          </a:p>
          <a:p>
            <a:pPr algn="ctr"/>
            <a:r>
              <a:rPr lang="ja-JP" altLang="en-US" sz="3600" dirty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理学部４号館１２２０号室</a:t>
            </a:r>
            <a:endParaRPr lang="en-US" altLang="ja-JP" sz="3600" dirty="0">
              <a:solidFill>
                <a:srgbClr val="00FF00"/>
              </a:solidFill>
              <a:ea typeface="ＭＳ Ｐゴシック" charset="0"/>
              <a:cs typeface="ＭＳ Ｐゴシック" charset="0"/>
            </a:endParaRPr>
          </a:p>
          <a:p>
            <a:pPr algn="ctr"/>
            <a:r>
              <a:rPr lang="ja-JP" altLang="en-US" sz="3600" dirty="0">
                <a:solidFill>
                  <a:srgbClr val="00FF00"/>
                </a:solidFill>
                <a:ea typeface="ＭＳ Ｐゴシック" charset="0"/>
                <a:cs typeface="ＭＳ Ｐゴシック" charset="0"/>
              </a:rPr>
              <a:t>（総合文化研究科と合同）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-8734" y="2564904"/>
            <a:ext cx="91614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4000" dirty="0" smtClean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荒川研究室（ナノ量子フォトニクス）</a:t>
            </a:r>
            <a:endParaRPr lang="en-US" altLang="ja-JP" sz="4000" dirty="0" smtClean="0">
              <a:solidFill>
                <a:srgbClr val="0080FF"/>
              </a:solidFill>
              <a:ea typeface="ＭＳ Ｐゴシック" charset="0"/>
              <a:cs typeface="ＭＳ Ｐゴシック" charset="0"/>
            </a:endParaRPr>
          </a:p>
          <a:p>
            <a:pPr algn="ctr"/>
            <a:r>
              <a:rPr lang="ja-JP" altLang="en-US" sz="4000" dirty="0" smtClean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半場</a:t>
            </a:r>
            <a:r>
              <a:rPr lang="ja-JP" altLang="en-US" sz="4000" dirty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研究室（</a:t>
            </a:r>
            <a:r>
              <a:rPr lang="ja-JP" altLang="en-US" sz="4000" dirty="0" smtClean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流体物理学</a:t>
            </a:r>
            <a:r>
              <a:rPr lang="ja-JP" altLang="en-US" sz="4000" dirty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）</a:t>
            </a:r>
            <a:endParaRPr lang="en-US" altLang="ja-JP" sz="4000" dirty="0">
              <a:solidFill>
                <a:srgbClr val="0080FF"/>
              </a:solidFill>
              <a:ea typeface="ＭＳ Ｐゴシック" charset="0"/>
              <a:cs typeface="ＭＳ Ｐゴシック" charset="0"/>
            </a:endParaRPr>
          </a:p>
          <a:p>
            <a:pPr algn="ctr"/>
            <a:r>
              <a:rPr lang="ja-JP" altLang="en-US" sz="4000" dirty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羽田野研究室</a:t>
            </a:r>
            <a:r>
              <a:rPr lang="ja-JP" altLang="en-US" sz="4000" dirty="0" smtClean="0">
                <a:solidFill>
                  <a:srgbClr val="0080FF"/>
                </a:solidFill>
                <a:ea typeface="ＭＳ Ｐゴシック" charset="0"/>
                <a:cs typeface="ＭＳ Ｐゴシック" charset="0"/>
              </a:rPr>
              <a:t>（物性基礎論・量子基礎論）</a:t>
            </a:r>
            <a:endParaRPr lang="ja-JP" altLang="en-US" sz="4000" dirty="0">
              <a:solidFill>
                <a:srgbClr val="0080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7654" name="図 8" descr="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5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utoShape 4"/>
          <p:cNvSpPr>
            <a:spLocks noChangeArrowheads="1" noChangeShapeType="1" noTextEdit="1"/>
          </p:cNvSpPr>
          <p:nvPr/>
        </p:nvSpPr>
        <p:spPr bwMode="auto">
          <a:xfrm>
            <a:off x="539552" y="692696"/>
            <a:ext cx="8077200" cy="8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HG創英角ﾎﾟｯﾌﾟ体"/>
                <a:ea typeface="HG創英角ﾎﾟｯﾌﾟ体"/>
                <a:cs typeface="HG創英角ﾎﾟｯﾌﾟ体"/>
              </a:rPr>
              <a:t>東京大学・大学院理学系研究科・物理学専攻</a:t>
            </a:r>
          </a:p>
        </p:txBody>
      </p:sp>
      <p:sp>
        <p:nvSpPr>
          <p:cNvPr id="27656" name="AutoShape 5"/>
          <p:cNvSpPr>
            <a:spLocks noChangeArrowheads="1" noChangeShapeType="1" noTextEdit="1"/>
          </p:cNvSpPr>
          <p:nvPr/>
        </p:nvSpPr>
        <p:spPr bwMode="auto">
          <a:xfrm>
            <a:off x="971600" y="1628800"/>
            <a:ext cx="7162800" cy="8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HG創英角ﾎﾟｯﾌﾟ体"/>
                <a:ea typeface="HG創英角ﾎﾟｯﾌﾟ体"/>
                <a:cs typeface="HG創英角ﾎﾟｯﾌﾟ体"/>
              </a:rPr>
              <a:t>生産技術研究所ガイダンス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生産技術研究所の場所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33" t="9276" r="4596" b="2489"/>
          <a:stretch>
            <a:fillRect/>
          </a:stretch>
        </p:blipFill>
        <p:spPr bwMode="auto">
          <a:xfrm>
            <a:off x="762000" y="17526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生産技術研究所の場所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0753" b="3087"/>
          <a:stretch>
            <a:fillRect/>
          </a:stretch>
        </p:blipFill>
        <p:spPr bwMode="auto">
          <a:xfrm>
            <a:off x="2165350" y="1600200"/>
            <a:ext cx="4845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生産技術研究所の建物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4114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238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48200"/>
            <a:ext cx="3238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14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生産技術研究所の概要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598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>
                <a:ea typeface="ヒラギノ丸ゴ Pro W4" charset="0"/>
                <a:cs typeface="ヒラギノ丸ゴ Pro W4" charset="0"/>
              </a:rPr>
              <a:t>約１００の研究室</a:t>
            </a:r>
            <a:r>
              <a:rPr lang="en-US" altLang="ja-JP">
                <a:ea typeface="ヒラギノ丸ゴ Pro W4" charset="0"/>
                <a:cs typeface="ヒラギノ丸ゴ Pro W4" charset="0"/>
              </a:rPr>
              <a:t>→</a:t>
            </a:r>
            <a:r>
              <a:rPr lang="ja-JP" altLang="en-US">
                <a:ea typeface="ヒラギノ丸ゴ Pro W4" charset="0"/>
                <a:cs typeface="ヒラギノ丸ゴ Pro W4" charset="0"/>
              </a:rPr>
              <a:t>国内最大の付置研究所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17525" y="2620963"/>
            <a:ext cx="832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endParaRPr lang="ja-JP" alt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6200" y="2057400"/>
            <a:ext cx="2057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物質・生命部門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有機生体研究群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有機物質機能化学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荒木研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有機金属機能化学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溝部研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複雑流体物性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田中研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環境・化学工学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迫田研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バイオマテリアル工学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畑中研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応用セラミック物性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岸本研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有機合成化学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工藤研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生体分子メカニクス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野地研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マイクロ材料研究群</a:t>
            </a:r>
            <a:endParaRPr lang="en-US" altLang="ja-JP" sz="800">
              <a:solidFill>
                <a:srgbClr val="00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応用材料科学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七尾研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真空物理学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岡野研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フォノン物理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高木研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無機プラズマ合成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光田研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表面界面物性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福谷研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マクロ材料研究群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焼結材料学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林研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エネルギー変換材料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小田研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材料強度物性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枝川研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コンクリート機能・循環工学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岸研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次世代デバイス研究群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先端電子デバイス工学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榊研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量子ナノデバイス工学・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ナノオプトエレクトロニクス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 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荒川・染谷研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量子半導体エレクトロニクス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平川研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集積デバイスエンジニアリング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平本研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量子光学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黒田研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応用非線形光学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志村研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ナノエレクトロニクス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高橋研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多体系物理学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羽田野研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ナノ・オプトエレクトロニクス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染谷研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286000" y="2057400"/>
            <a:ext cx="22098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情報・システム部門</a:t>
            </a:r>
            <a:endParaRPr lang="en-US" altLang="ja-JP" sz="800">
              <a:solidFill>
                <a:srgbClr val="00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構造システム研究群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固体材料強度学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渡邊研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視覚情報工学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池内研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プラスチック成形加工学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横井研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プロジェクトのマネジメント　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建築生産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野城研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高次機能加工学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柳本研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信頼性工学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吉川研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高機能電気化学デバイス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立間研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徳永研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社会情報システム工学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松浦研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システム制御研究群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スマート構造学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藤田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隆史研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熱制御工学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西尾研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超精密加工学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谷研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電気制御システム工学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堀研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相変化熱工学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白樫研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ロボティクス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鈴木研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情報統合研究群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流動予測工学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小林研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情報通信システム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今井研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システム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VLSI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設計工学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桜井研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マルチメディア通信システム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瀬崎研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流動予測工学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谷口研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応用電気機械システム工学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新野研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情報創生研究群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乱流モデリング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吉澤研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マイクロ・ナノ材料分析学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尾張研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空間情報工学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柴崎研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構造システム力学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大井研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知的制御システム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橋本研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流体物理学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半場研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)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4495800" y="2057400"/>
            <a:ext cx="1981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人間・社会部門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エネルギー研究群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エネルギー変換工学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吉識研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電力エネルギー工学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石井研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海事流体力学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木下研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循環材料学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前田研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熱流体システム制御工学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加藤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千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循環資源研究群</a:t>
            </a:r>
            <a:endParaRPr lang="en-US" altLang="ja-JP" sz="800">
              <a:solidFill>
                <a:srgbClr val="00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水資源工学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虫明研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エコデザイン学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山本研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材料・環境モデリング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安井研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臓器・生体システム工学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酒井康行研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循環資源・材料プロセス工学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岡部研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環境地球マネジメント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松村研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地球水循環システム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沖研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海洋生態系工学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北澤研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インフラストラクチャー研究群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国際災害軽減学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須藤研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計算固体力学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耐震構造学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小長井研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建築都市環境工学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加藤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信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交通工学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桑原研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科学技術政策学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板倉研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水文・水資源工学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ヘーラト研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数値流体力学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大島研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基礎地盤工学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古関研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耐震工学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中埜研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▼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都市空間研究群</a:t>
            </a:r>
            <a:r>
              <a:rPr lang="ja-JP" sz="800">
                <a:solidFill>
                  <a:srgbClr val="00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応用音響工学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橘研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都市環境史学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藤森研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都市形態学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藤井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明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制御動力学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須田研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都市防災システム工学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山崎研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都市様相工学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曲渕研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空間構造工学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川口研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6477000" y="1830388"/>
            <a:ext cx="2590800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計測技術開発センター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生体機能化学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渡辺研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応用音響工学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坂本研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戦略情報融合国際研究センター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データ工学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喜連川研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マルチメディア・データベース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坂内研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視覚メディア工学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佐藤研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応用マルチメディア情報媒介システム処理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上條研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材料界面マイクロ工学研究センター</a:t>
            </a: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複合材料学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香川研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機能物質化学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宮山研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界面表層物性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酒井研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ナノ界面工学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朱研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海中工学研究センター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海中ロボット学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浦研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海洋音響システム工学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浅田研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海中海底工学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海中信号処理工学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バール研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海洋環境工学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林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昌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海中バイオメカトロニクス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藤井（輝）研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マイクロメカトロニクス国際研究センター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マイクロ・ナノメカトロニクス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藤田（博）研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応用マイクロシステム工学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コラール研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マイクロ加工．計測工学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増沢研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応用科学機器学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川勝研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マイクロ要素構成学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金研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マイクロマシンシステム工学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年吉研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マイクロメカニズム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竹内研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都市基盤安全工学国際研究センター</a:t>
            </a:r>
            <a:r>
              <a:rPr lang="ja-JP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(ICUS/INCEDE)</a:t>
            </a: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建設複合材料学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魚本研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リモートセンシング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安岡研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瀬戸島研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ミスラ研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防災行政学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高橋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健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都市震災軽減工学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目黒研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サステナブル都市環境工学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大岡研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建設材料マネジメント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加藤（佳）研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高次協調モデリング客員部門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寒川研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透層建築学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伊東研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地震工学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室野研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複合精密加工システム寄附研究部門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マイクロ加工科学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河田研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複合精密加工学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榎本研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計算科学技術連携センター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量子生化学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佐藤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文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ナノエレクトロニクス連携研究センター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ナノ量子エレクトロニクス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勝山研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量子エレクトロニクス・半導体光デバイス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菅原研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半導体ナノサイエンス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塚本研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荏原バイオマスリファイナリー寄附研究ユニット</a:t>
            </a:r>
            <a:endParaRPr lang="en-US" altLang="ja-JP" sz="800">
              <a:solidFill>
                <a:srgbClr val="FF0000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sz="800" b="1">
                <a:solidFill>
                  <a:srgbClr val="FFFFFF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 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バイオマス資源・化学工学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(</a:t>
            </a:r>
            <a:r>
              <a:rPr lang="en-US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望月研</a:t>
            </a:r>
            <a:r>
              <a:rPr lang="ja-JP" sz="800">
                <a:solidFill>
                  <a:srgbClr val="333399"/>
                </a:solidFill>
                <a:latin typeface="ヒラギノ明朝 Pro W3" charset="0"/>
                <a:ea typeface="ヒラギノ明朝 Pro W3" charset="0"/>
                <a:cs typeface="ヒラギノ明朝 Pro W3" charset="0"/>
              </a:rPr>
              <a:t>) </a:t>
            </a:r>
            <a:endParaRPr lang="en-US" altLang="ja-JP" sz="800">
              <a:solidFill>
                <a:srgbClr val="333399"/>
              </a:solidFill>
              <a:latin typeface="ヒラギノ明朝 Pro W3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>
            <a:off x="320223" y="2468563"/>
            <a:ext cx="8503563" cy="3166824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solidFill>
                  <a:srgbClr val="FF6600"/>
                </a:solidFill>
                <a:ea typeface="HG創英角ﾎﾟｯﾌﾟ体" charset="0"/>
                <a:cs typeface="HG創英角ﾎﾟｯﾌﾟ体" charset="0"/>
              </a:rPr>
              <a:t>理学系研究科・物理学</a:t>
            </a:r>
            <a:r>
              <a:rPr lang="ja-JP" altLang="en-US" sz="3600" dirty="0" smtClean="0">
                <a:solidFill>
                  <a:srgbClr val="FF6600"/>
                </a:solidFill>
                <a:ea typeface="HG創英角ﾎﾟｯﾌﾟ体" charset="0"/>
                <a:cs typeface="HG創英角ﾎﾟｯﾌﾟ体" charset="0"/>
              </a:rPr>
              <a:t>専攻は</a:t>
            </a:r>
            <a:endParaRPr lang="en-US" altLang="ja-JP" sz="3600" dirty="0">
              <a:solidFill>
                <a:srgbClr val="FF6600"/>
              </a:solidFill>
              <a:ea typeface="HG創英角ﾎﾟｯﾌﾟ体" charset="0"/>
              <a:cs typeface="HG創英角ﾎﾟｯﾌﾟ体" charset="0"/>
            </a:endParaRPr>
          </a:p>
          <a:p>
            <a:pPr algn="ctr"/>
            <a:r>
              <a:rPr lang="ja-JP" altLang="en-US" sz="3600" dirty="0" smtClean="0">
                <a:solidFill>
                  <a:srgbClr val="FF6600"/>
                </a:solidFill>
                <a:ea typeface="HG創英角ﾎﾟｯﾌﾟ体" charset="0"/>
                <a:cs typeface="HG創英角ﾎﾟｯﾌﾟ体" charset="0"/>
              </a:rPr>
              <a:t>３研究室</a:t>
            </a:r>
            <a:endParaRPr lang="en-US" altLang="ja-JP" sz="3600" dirty="0">
              <a:solidFill>
                <a:srgbClr val="FF6600"/>
              </a:solidFill>
              <a:ea typeface="HG創英角ﾎﾟｯﾌﾟ体" charset="0"/>
              <a:cs typeface="HG創英角ﾎﾟｯﾌﾟ体" charset="0"/>
            </a:endParaRPr>
          </a:p>
          <a:p>
            <a:pPr algn="ctr"/>
            <a:r>
              <a:rPr lang="ja-JP" altLang="en-US" sz="3600" dirty="0" smtClean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荒川研究室（ナノ量子フォトニクス）</a:t>
            </a:r>
            <a:endParaRPr lang="en-US" sz="3600" dirty="0" smtClean="0">
              <a:solidFill>
                <a:srgbClr val="0080FF"/>
              </a:solidFill>
              <a:ea typeface="HG創英角ﾎﾟｯﾌﾟ体" charset="0"/>
              <a:cs typeface="HG創英角ﾎﾟｯﾌﾟ体" charset="0"/>
            </a:endParaRPr>
          </a:p>
          <a:p>
            <a:pPr algn="ctr"/>
            <a:r>
              <a:rPr lang="en-US" sz="3600" dirty="0" smtClean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半</a:t>
            </a:r>
            <a:r>
              <a:rPr lang="en-US" sz="3600" dirty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場研究室（流体物理学）</a:t>
            </a:r>
            <a:endParaRPr lang="en-US" altLang="ja-JP" sz="3600" dirty="0">
              <a:solidFill>
                <a:srgbClr val="0080FF"/>
              </a:solidFill>
              <a:ea typeface="HG創英角ﾎﾟｯﾌﾟ体" charset="0"/>
              <a:cs typeface="HG創英角ﾎﾟｯﾌﾟ体" charset="0"/>
            </a:endParaRPr>
          </a:p>
          <a:p>
            <a:pPr algn="ctr"/>
            <a:r>
              <a:rPr lang="en-US" sz="3600" dirty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羽田野研究室</a:t>
            </a:r>
            <a:r>
              <a:rPr lang="en-US" sz="3600" dirty="0" smtClean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（</a:t>
            </a:r>
            <a:r>
              <a:rPr lang="ja-JP" altLang="en-US" sz="3600" dirty="0" smtClean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物性基礎論・量子基礎論</a:t>
            </a:r>
            <a:r>
              <a:rPr lang="en-US" sz="3600" dirty="0" smtClean="0">
                <a:solidFill>
                  <a:srgbClr val="0080FF"/>
                </a:solidFill>
                <a:ea typeface="HG創英角ﾎﾟｯﾌﾟ体" charset="0"/>
                <a:cs typeface="HG創英角ﾎﾟｯﾌﾟ体" charset="0"/>
              </a:rPr>
              <a:t>）</a:t>
            </a:r>
            <a:endParaRPr lang="en-US" altLang="ja-JP" sz="3600" dirty="0">
              <a:solidFill>
                <a:srgbClr val="0080FF"/>
              </a:solidFill>
              <a:ea typeface="HG創英角ﾎﾟｯﾌﾟ体" charset="0"/>
              <a:cs typeface="HG創英角ﾎﾟｯﾌﾟ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/>
          <p:cNvSpPr>
            <a:spLocks noChangeArrowheads="1" noChangeShapeType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生産技術研究所での学生生活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04800" y="1779588"/>
            <a:ext cx="853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altLang="ja-JP"/>
              <a:t>M1</a:t>
            </a:r>
            <a:r>
              <a:rPr lang="ja-JP" altLang="en-US"/>
              <a:t>から</a:t>
            </a:r>
            <a:r>
              <a:rPr lang="ja-JP" altLang="en-US">
                <a:ea typeface="ヒラギノ丸ゴ Pro W4" charset="0"/>
                <a:cs typeface="ヒラギノ丸ゴ Pro W4" charset="0"/>
              </a:rPr>
              <a:t>駒場で研究を行う。講義は本郷でも</a:t>
            </a:r>
            <a:r>
              <a:rPr lang="ja-JP" altLang="en-US">
                <a:solidFill>
                  <a:srgbClr val="FF0000"/>
                </a:solidFill>
                <a:ea typeface="ヒラギノ丸ゴ Pro W4" charset="0"/>
                <a:cs typeface="ヒラギノ丸ゴ Pro W4" charset="0"/>
              </a:rPr>
              <a:t>駒場でも</a:t>
            </a:r>
            <a:r>
              <a:rPr lang="ja-JP" altLang="en-US">
                <a:ea typeface="ヒラギノ丸ゴ Pro W4" charset="0"/>
                <a:cs typeface="ヒラギノ丸ゴ Pro W4" charset="0"/>
              </a:rPr>
              <a:t>受講可。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30505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 noChangeShapeType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連絡先など</a:t>
            </a: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1475656" y="1573290"/>
            <a:ext cx="6353274" cy="5312094"/>
          </a:xfrm>
          <a:prstGeom prst="roundRect">
            <a:avLst>
              <a:gd name="adj" fmla="val 1064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荒川研究室</a:t>
            </a:r>
            <a:endParaRPr lang="en-US" altLang="ja-JP" sz="1800" dirty="0" smtClean="0"/>
          </a:p>
          <a:p>
            <a:r>
              <a:rPr lang="en-US" altLang="ja-JP" sz="1800" dirty="0" smtClean="0"/>
              <a:t> </a:t>
            </a:r>
            <a:r>
              <a:rPr lang="ja-JP" altLang="en-US" sz="1800" dirty="0" smtClean="0"/>
              <a:t>ホームページ：</a:t>
            </a:r>
            <a:r>
              <a:rPr lang="en-US" altLang="ja-JP" sz="1800" dirty="0" smtClean="0">
                <a:hlinkClick r:id="rId2"/>
              </a:rPr>
              <a:t>http://qdot.iis.u-tokyo.ac.jp/</a:t>
            </a:r>
            <a:endParaRPr lang="en-US" altLang="ja-JP" sz="1800" dirty="0" smtClean="0"/>
          </a:p>
          <a:p>
            <a:r>
              <a:rPr lang="ja-JP" altLang="en-US" sz="1800" dirty="0" smtClean="0"/>
              <a:t>　電子メール：</a:t>
            </a:r>
            <a:endParaRPr lang="en-US" altLang="ja-JP" sz="1800" dirty="0" smtClean="0"/>
          </a:p>
          <a:p>
            <a:r>
              <a:rPr lang="ja-JP" altLang="en-US" sz="1800" dirty="0" smtClean="0"/>
              <a:t>　電話：</a:t>
            </a:r>
            <a:r>
              <a:rPr lang="en-US" altLang="ja-JP" sz="1800" dirty="0" smtClean="0"/>
              <a:t>03-5452-6245</a:t>
            </a:r>
          </a:p>
          <a:p>
            <a:r>
              <a:rPr lang="ja-JP" altLang="en-US" sz="1800" dirty="0" smtClean="0"/>
              <a:t>　入学試験におけるサブコース：Ａ６（一般物理実験）</a:t>
            </a:r>
            <a:endParaRPr lang="en-US" altLang="ja-JP" sz="1800" dirty="0" smtClean="0"/>
          </a:p>
          <a:p>
            <a:endParaRPr lang="en-US" altLang="ja-JP" sz="1800" dirty="0"/>
          </a:p>
          <a:p>
            <a:r>
              <a:rPr lang="ja-JP" altLang="en-US" sz="1800" dirty="0" smtClean="0"/>
              <a:t>半場</a:t>
            </a:r>
            <a:r>
              <a:rPr lang="ja-JP" altLang="en-US" sz="1800" dirty="0"/>
              <a:t>研究室</a:t>
            </a:r>
            <a:endParaRPr lang="en-US" altLang="ja-JP" sz="1800" dirty="0"/>
          </a:p>
          <a:p>
            <a:r>
              <a:rPr lang="ja-JP" altLang="en-US" sz="1800" dirty="0"/>
              <a:t>　ホームページ：</a:t>
            </a:r>
            <a:r>
              <a:rPr lang="en-US" altLang="ja-JP" sz="1800" dirty="0">
                <a:hlinkClick r:id="rId2"/>
              </a:rPr>
              <a:t>http://www.iis.u-tokyo.ac.jp/~hamba</a:t>
            </a:r>
            <a:endParaRPr lang="en-US" altLang="ja-JP" sz="1800" dirty="0"/>
          </a:p>
          <a:p>
            <a:r>
              <a:rPr lang="ja-JP" altLang="en-US" sz="1800" dirty="0"/>
              <a:t>　電子メール：</a:t>
            </a:r>
            <a:endParaRPr lang="en-US" altLang="ja-JP" sz="1800" dirty="0"/>
          </a:p>
          <a:p>
            <a:r>
              <a:rPr lang="ja-JP" altLang="en-US" sz="1800" dirty="0"/>
              <a:t>　電話：</a:t>
            </a:r>
            <a:r>
              <a:rPr lang="en-US" altLang="ja-JP" sz="1800" dirty="0"/>
              <a:t>03-5452-6115</a:t>
            </a:r>
          </a:p>
          <a:p>
            <a:r>
              <a:rPr lang="ja-JP" altLang="en-US" sz="1800" dirty="0"/>
              <a:t>　入学試験におけるサブコース：Ａ５（一般物理理論）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羽田野研究室</a:t>
            </a:r>
            <a:endParaRPr lang="en-US" altLang="ja-JP" sz="1800" dirty="0"/>
          </a:p>
          <a:p>
            <a:r>
              <a:rPr lang="ja-JP" altLang="en-US" sz="1800" dirty="0"/>
              <a:t>　ホームページ：</a:t>
            </a:r>
            <a:r>
              <a:rPr lang="en-US" altLang="ja-JP" sz="1800" dirty="0">
                <a:hlinkClick r:id="rId3"/>
              </a:rPr>
              <a:t>http://hatano-lab.iis.u-tokyo.ac.jp/index-j.html</a:t>
            </a:r>
            <a:endParaRPr lang="en-US" altLang="ja-JP" sz="1800" dirty="0"/>
          </a:p>
          <a:p>
            <a:r>
              <a:rPr lang="ja-JP" altLang="en-US" sz="1800" dirty="0"/>
              <a:t>　電子メール：</a:t>
            </a:r>
            <a:endParaRPr lang="en-US" altLang="ja-JP" sz="1800" dirty="0"/>
          </a:p>
          <a:p>
            <a:r>
              <a:rPr lang="ja-JP" altLang="en-US" sz="1800" dirty="0"/>
              <a:t>　電話：</a:t>
            </a:r>
            <a:r>
              <a:rPr lang="en-US" altLang="ja-JP" sz="1800" dirty="0"/>
              <a:t>03-5452-6154</a:t>
            </a:r>
          </a:p>
          <a:p>
            <a:r>
              <a:rPr lang="ja-JP" altLang="en-US" sz="1800" dirty="0"/>
              <a:t>　入学試験におけるサブコース：Ａ３（物性理論）</a:t>
            </a:r>
          </a:p>
        </p:txBody>
      </p:sp>
      <p:pic>
        <p:nvPicPr>
          <p:cNvPr id="2" name="図 1" descr="latex-image-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0417" y="5693468"/>
            <a:ext cx="3273791" cy="228404"/>
          </a:xfrm>
          <a:prstGeom prst="rect">
            <a:avLst/>
          </a:prstGeom>
        </p:spPr>
      </p:pic>
      <p:pic>
        <p:nvPicPr>
          <p:cNvPr id="3" name="図 2" descr="latex-image-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67794" y="4040528"/>
            <a:ext cx="3132398" cy="228404"/>
          </a:xfrm>
          <a:prstGeom prst="rect">
            <a:avLst/>
          </a:prstGeom>
        </p:spPr>
      </p:pic>
      <p:pic>
        <p:nvPicPr>
          <p:cNvPr id="4" name="図 3" descr="latex-image-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65801" y="2394560"/>
            <a:ext cx="3404308" cy="22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 noChangeShapeType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5921" dir="2700000" algn="ctr" rotWithShape="0">
                    <a:srgbClr val="C0C0C0"/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生研公開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07505" y="3429000"/>
            <a:ext cx="8928992" cy="214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荒川研究室「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ナノフォトニクス、光電子融合</a:t>
            </a: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基盤</a:t>
            </a:r>
            <a:endParaRPr lang="en-US" altLang="ja-JP" sz="2800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altLang="ja-JP" sz="28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および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量子情報技術の</a:t>
            </a: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最先端」</a:t>
            </a:r>
            <a:r>
              <a:rPr lang="en-US" altLang="ja-JP" sz="2800" dirty="0" smtClean="0">
                <a:latin typeface="ＭＳ ゴシック"/>
                <a:ea typeface="ＭＳ ゴシック"/>
                <a:cs typeface="ＭＳ ゴシック"/>
              </a:rPr>
              <a:t>E</a:t>
            </a: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棟エレベータホール</a:t>
            </a:r>
            <a:endParaRPr lang="en-US" altLang="ja-JP" sz="2800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 smtClean="0">
                <a:latin typeface="ＭＳ ゴシック"/>
                <a:ea typeface="ＭＳ ゴシック"/>
                <a:cs typeface="ＭＳ ゴシック"/>
              </a:rPr>
              <a:t>半場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研究室「乱流の物理とモデリング」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Bw-505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羽田野研究室「物性理論物理のフロンティア」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Bw-801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1081564" y="1628800"/>
            <a:ext cx="7368699" cy="1652885"/>
          </a:xfrm>
          <a:prstGeom prst="roundRect">
            <a:avLst>
              <a:gd name="adj" fmla="val 28472"/>
            </a:avLst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２０１２年６月１日</a:t>
            </a:r>
            <a:r>
              <a:rPr lang="ja-JP" altLang="en-US" sz="3200" dirty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（金）１０：００</a:t>
            </a:r>
            <a:endParaRPr lang="en-US" altLang="ja-JP" sz="3200" dirty="0">
              <a:solidFill>
                <a:srgbClr val="FF0000"/>
              </a:solidFill>
              <a:ea typeface="ＭＳ ゴシック" charset="0"/>
              <a:cs typeface="ＭＳ ゴシック" charset="0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　　　　</a:t>
            </a:r>
            <a:r>
              <a:rPr lang="en-US" altLang="ja-JP" sz="3200" dirty="0" smtClean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〜</a:t>
            </a:r>
            <a:r>
              <a:rPr lang="ja-JP" altLang="en-US" sz="3200" dirty="0" smtClean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６月２日</a:t>
            </a:r>
            <a:r>
              <a:rPr lang="ja-JP" altLang="en-US" sz="3200" dirty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（土）</a:t>
            </a:r>
            <a:r>
              <a:rPr lang="ja-JP" altLang="en-US" sz="3200" dirty="0" smtClean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１７：００</a:t>
            </a:r>
            <a:endParaRPr lang="en-US" altLang="ja-JP" sz="3200" dirty="0" smtClean="0">
              <a:solidFill>
                <a:srgbClr val="FF0000"/>
              </a:solidFill>
              <a:ea typeface="ＭＳ ゴシック" charset="0"/>
              <a:cs typeface="ＭＳ ゴシック" charset="0"/>
            </a:endParaRPr>
          </a:p>
          <a:p>
            <a:pPr algn="ctr"/>
            <a:r>
              <a:rPr lang="en-US" altLang="ja-JP" sz="2000" dirty="0" smtClean="0">
                <a:hlinkClick r:id="rId2"/>
              </a:rPr>
              <a:t>http://www.iis.u-tokyo.ac.jp/education/public.html</a:t>
            </a:r>
            <a:endParaRPr lang="en-US" altLang="ja-JP" sz="2000" dirty="0" smtClean="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200400" y="5723210"/>
            <a:ext cx="563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ea typeface="ＭＳ ゴシック" charset="0"/>
                <a:cs typeface="ＭＳ ゴシック" charset="0"/>
              </a:rPr>
              <a:t>研究室を実地に見学する良い機会ですので、是非ご参加下さい。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cal">
  <a:themeElements>
    <a:clrScheme name="Optical 1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ptical">
      <a:majorFont>
        <a:latin typeface="ＭＳ Ｐゴシック"/>
        <a:ea typeface="Wingdings"/>
        <a:cs typeface="Wingdings"/>
      </a:majorFont>
      <a:minorFont>
        <a:latin typeface="ＭＳ Ｐゴシック"/>
        <a:ea typeface="Wingdings"/>
        <a:cs typeface="Wingding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ptical 1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新しいプレゼンテーション">
  <a:themeElements>
    <a:clrScheme name="新しいプレゼ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プレゼンテーション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プレゼ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PowerMacG5:Applications:Microsoft Office 2004:テンプレート:プレゼンテーション:デザイン:新しいプレゼンテーション</Template>
  <TotalTime>252</TotalTime>
  <Words>2046</Words>
  <Application>Microsoft Macintosh PowerPoint</Application>
  <PresentationFormat>画面に合わせる (4:3)</PresentationFormat>
  <Paragraphs>198</Paragraphs>
  <Slides>8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Optical</vt:lpstr>
      <vt:lpstr>新しいプレゼンテーション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Company>東京大学・生産技術研究所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羽田野 直道</dc:creator>
  <cp:keywords/>
  <cp:lastModifiedBy>Hatano Naomichi</cp:lastModifiedBy>
  <cp:revision>102</cp:revision>
  <cp:lastPrinted>2010-05-10T00:08:20Z</cp:lastPrinted>
  <dcterms:created xsi:type="dcterms:W3CDTF">2012-04-23T01:03:50Z</dcterms:created>
  <dcterms:modified xsi:type="dcterms:W3CDTF">2012-04-23T01:05:48Z</dcterms:modified>
</cp:coreProperties>
</file>